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6557c4da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6557c4d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6557c4da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6557c4da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ad4ff8d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ad4ff8d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ad4ff8d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ad4ff8d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7835b83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7835b83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47b8d470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47b8d470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47b8d470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47b8d470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56a412d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56a412d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47b8d47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47b8d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56a412d3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56a412d3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56a412d3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56a412d3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56a412d3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56a412d3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62b4fcf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62b4fcf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631acd9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631acd9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631acd98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631acd98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2.jpg"/><Relationship Id="rId9" Type="http://schemas.openxmlformats.org/officeDocument/2006/relationships/image" Target="../media/image11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32.jpg"/><Relationship Id="rId5" Type="http://schemas.openxmlformats.org/officeDocument/2006/relationships/image" Target="../media/image34.jpg"/><Relationship Id="rId6" Type="http://schemas.openxmlformats.org/officeDocument/2006/relationships/image" Target="../media/image36.jpg"/><Relationship Id="rId7" Type="http://schemas.openxmlformats.org/officeDocument/2006/relationships/image" Target="../media/image39.jpg"/><Relationship Id="rId8" Type="http://schemas.openxmlformats.org/officeDocument/2006/relationships/image" Target="../media/image3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image" Target="../media/image44.jpg"/><Relationship Id="rId6" Type="http://schemas.openxmlformats.org/officeDocument/2006/relationships/image" Target="../media/image42.jpg"/><Relationship Id="rId7" Type="http://schemas.openxmlformats.org/officeDocument/2006/relationships/image" Target="../media/image43.jpg"/><Relationship Id="rId8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3.jpg"/><Relationship Id="rId11" Type="http://schemas.openxmlformats.org/officeDocument/2006/relationships/image" Target="../media/image11.jpg"/><Relationship Id="rId10" Type="http://schemas.openxmlformats.org/officeDocument/2006/relationships/image" Target="../media/image13.jpg"/><Relationship Id="rId12" Type="http://schemas.openxmlformats.org/officeDocument/2006/relationships/image" Target="../media/image8.jpg"/><Relationship Id="rId9" Type="http://schemas.openxmlformats.org/officeDocument/2006/relationships/image" Target="../media/image9.jpg"/><Relationship Id="rId5" Type="http://schemas.openxmlformats.org/officeDocument/2006/relationships/image" Target="../media/image4.jpg"/><Relationship Id="rId6" Type="http://schemas.openxmlformats.org/officeDocument/2006/relationships/image" Target="../media/image14.jpg"/><Relationship Id="rId7" Type="http://schemas.openxmlformats.org/officeDocument/2006/relationships/image" Target="../media/image7.jp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6.jpg"/><Relationship Id="rId5" Type="http://schemas.openxmlformats.org/officeDocument/2006/relationships/image" Target="../media/image1.jpg"/><Relationship Id="rId6" Type="http://schemas.openxmlformats.org/officeDocument/2006/relationships/image" Target="../media/image2.jpg"/><Relationship Id="rId7" Type="http://schemas.openxmlformats.org/officeDocument/2006/relationships/image" Target="../media/image10.jpg"/><Relationship Id="rId8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4.jp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3.jpg"/><Relationship Id="rId9" Type="http://schemas.openxmlformats.org/officeDocument/2006/relationships/image" Target="../media/image37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8.jpg"/><Relationship Id="rId8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12.jpg"/><Relationship Id="rId9" Type="http://schemas.openxmlformats.org/officeDocument/2006/relationships/image" Target="../media/image11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1.jpg"/><Relationship Id="rId5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Zero-shot iNat Classification + Detection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based on color</a:t>
            </a:r>
            <a:endParaRPr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11700" y="1154550"/>
            <a:ext cx="3513600" cy="3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Planthopper -  a photo of planthopper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Moth - a photo of a moth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593200"/>
            <a:ext cx="3906299" cy="32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311700" y="36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prompt engineering, final results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625" y="1394375"/>
            <a:ext cx="29325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34" y="1193213"/>
            <a:ext cx="1485944" cy="112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907" y="1065875"/>
            <a:ext cx="1485944" cy="112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3666" y="1065875"/>
            <a:ext cx="1295351" cy="112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768" y="2930547"/>
            <a:ext cx="1382319" cy="8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9145" y="3006814"/>
            <a:ext cx="1179885" cy="107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4632" y="3035127"/>
            <a:ext cx="1382319" cy="101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90100" y="2321679"/>
            <a:ext cx="20997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photo of black color beetle with orange head, a type of insect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2145900" y="2156500"/>
            <a:ext cx="2099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photo of white bug with black color spots, a type of insect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4068225" y="2194350"/>
            <a:ext cx="2099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photo of a yellow insect with brown wings , a type of insect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265050" y="3887500"/>
            <a:ext cx="1674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photo of Light green insect, looks like petal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1839013" y="4147089"/>
            <a:ext cx="209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photo of white color insect, a type of moth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3955639" y="3927789"/>
            <a:ext cx="2012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picture of insect with black spots on brown wings, a type of butterfly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6406475" y="4274150"/>
            <a:ext cx="2664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Accuracy = </a:t>
            </a:r>
            <a:r>
              <a:rPr lang="en" sz="22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93.083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templates recommended by CLIP give boosts</a:t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 b="0" l="0" r="-6632" t="0"/>
          <a:stretch/>
        </p:blipFill>
        <p:spPr>
          <a:xfrm>
            <a:off x="311700" y="1630000"/>
            <a:ext cx="2342476" cy="21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419588" y="4088425"/>
            <a:ext cx="21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bad photo of {}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: 91.75 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950" y="1630000"/>
            <a:ext cx="2262726" cy="21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3368850" y="4088425"/>
            <a:ext cx="20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Origami of {}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: 92</a:t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800" y="1630000"/>
            <a:ext cx="2176125" cy="21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6112800" y="4034800"/>
            <a:ext cx="20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photo of a large {}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: 92.67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Use of templates described in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403900" y="4038975"/>
            <a:ext cx="24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2700"/>
            <a:ext cx="2263001" cy="22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478075" y="3931275"/>
            <a:ext cx="242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photo of a small {}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:  93</a:t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012" y="1468975"/>
            <a:ext cx="2303924" cy="21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3412625" y="3931275"/>
            <a:ext cx="19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of the {}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: 90.33</a:t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7125" y="1489438"/>
            <a:ext cx="2121325" cy="20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6248050" y="3823575"/>
            <a:ext cx="214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Itap of a {}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: 93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 work: Bounding boxes using Detic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950" y="1387896"/>
            <a:ext cx="3198300" cy="276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024" y="1470863"/>
            <a:ext cx="2317075" cy="2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2278750" cy="30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Examples of</a:t>
            </a:r>
            <a:r>
              <a:rPr lang="en" sz="2800">
                <a:solidFill>
                  <a:srgbClr val="000000"/>
                </a:solidFill>
              </a:rPr>
              <a:t> </a:t>
            </a:r>
            <a:r>
              <a:rPr lang="en" sz="2800"/>
              <a:t>bounding boxes</a:t>
            </a:r>
            <a:r>
              <a:rPr lang="en" sz="2800">
                <a:solidFill>
                  <a:srgbClr val="000000"/>
                </a:solidFill>
              </a:rPr>
              <a:t> using DETIC 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350" y="1590500"/>
            <a:ext cx="2129275" cy="14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788" y="3312523"/>
            <a:ext cx="1584750" cy="1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050" y="3363025"/>
            <a:ext cx="1493450" cy="16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400" y="1507750"/>
            <a:ext cx="1962950" cy="1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1974" y="3342625"/>
            <a:ext cx="23849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774" y="1363013"/>
            <a:ext cx="2496025" cy="18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198" y="1104525"/>
            <a:ext cx="2216281" cy="17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 b="-4275" l="-4275" r="0" t="0"/>
          <a:stretch/>
        </p:blipFill>
        <p:spPr>
          <a:xfrm>
            <a:off x="5964398" y="1104525"/>
            <a:ext cx="2408752" cy="182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2393"/>
            <a:ext cx="2454059" cy="188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3458" y="3112393"/>
            <a:ext cx="2629930" cy="188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7">
            <a:alphaModFix/>
          </a:blip>
          <a:srcRect b="5906" l="-2779" r="8226" t="2660"/>
          <a:stretch/>
        </p:blipFill>
        <p:spPr>
          <a:xfrm>
            <a:off x="6478703" y="3262357"/>
            <a:ext cx="1577341" cy="17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701" y="1104525"/>
            <a:ext cx="2422061" cy="169789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Examples of</a:t>
            </a:r>
            <a:r>
              <a:rPr lang="en" sz="2800">
                <a:solidFill>
                  <a:srgbClr val="000000"/>
                </a:solidFill>
              </a:rPr>
              <a:t> </a:t>
            </a:r>
            <a:r>
              <a:rPr lang="en" sz="2800"/>
              <a:t>bounding boxes</a:t>
            </a:r>
            <a:r>
              <a:rPr lang="en" sz="2800">
                <a:solidFill>
                  <a:srgbClr val="000000"/>
                </a:solidFill>
              </a:rPr>
              <a:t> using DETIC 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Insect classes... 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50" y="1152474"/>
            <a:ext cx="1160825" cy="7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75" y="2374025"/>
            <a:ext cx="1160825" cy="7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575" y="3709175"/>
            <a:ext cx="1160825" cy="8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450" y="1023813"/>
            <a:ext cx="1160825" cy="85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4400" y="2415225"/>
            <a:ext cx="1195394" cy="8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99175" y="3761775"/>
            <a:ext cx="1297591" cy="8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5850" y="1266575"/>
            <a:ext cx="991750" cy="8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77788" y="2972078"/>
            <a:ext cx="1195400" cy="125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56402" y="3410550"/>
            <a:ext cx="1094336" cy="10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84550" y="1152475"/>
            <a:ext cx="1865875" cy="17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60175" y="1891650"/>
            <a:ext cx="18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Cantharis_fusca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0" y="3233350"/>
            <a:ext cx="23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Psyllobora_vigintimaculata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44463" y="4681350"/>
            <a:ext cx="18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Poecilanthrax_lucifer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2316875" y="1948925"/>
            <a:ext cx="17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Eristalis_transversa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636100" y="3401163"/>
            <a:ext cx="18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oxomerus_politus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2324150" y="4709275"/>
            <a:ext cx="19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Ormenoides_venusta</a:t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6322550" y="3120075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4599475" y="2291850"/>
            <a:ext cx="17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Bombus_terrestris</a:t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4870625" y="4510225"/>
            <a:ext cx="15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Polistes_apachus</a:t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6956825" y="4605725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Lomographa_vestaliata</a:t>
            </a: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7309275" y="2966525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Boloria_dia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485475" y="384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Selected 6 distinguishable classes</a:t>
            </a:r>
            <a:endParaRPr sz="10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00" y="1407074"/>
            <a:ext cx="1160825" cy="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85475" y="2146250"/>
            <a:ext cx="18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Cantharis_fusca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(Folder 1)</a:t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50" y="3516650"/>
            <a:ext cx="1160825" cy="7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7700" y="3423450"/>
            <a:ext cx="1160825" cy="8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89775" y="4375975"/>
            <a:ext cx="239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Psyllobora_vigintimaculata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(Folder 2)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3111463" y="4437200"/>
            <a:ext cx="186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Poecilanthrax_lucifer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(Folder 3)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902" y="3349725"/>
            <a:ext cx="1094336" cy="10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9050" y="1091650"/>
            <a:ext cx="1865875" cy="17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367050" y="3059250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6001325" y="4544900"/>
            <a:ext cx="212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Lomographa_vestaliata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(Folder 5)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6245800" y="2761850"/>
            <a:ext cx="212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Boloria_dia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(Folder 6)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5675" y="1231775"/>
            <a:ext cx="1297591" cy="8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2962950" y="2265950"/>
            <a:ext cx="193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Ormenoides_venusta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(Folder 4)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 on classes with low similarity 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529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Text ‘A picture of yellow insect with brown wings’ given to CLIP for ‘Bee’ classification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Total ‘Bee’ Class images = 200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Text ‘A picture of beetle with black spots’ given to CLIP for ‘Bug’ classification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Total ‘Bug’ Class images = 200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75" y="2571750"/>
            <a:ext cx="2044770" cy="1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548514" y="4046825"/>
            <a:ext cx="251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Examples of </a:t>
            </a:r>
            <a:r>
              <a:rPr lang="en">
                <a:solidFill>
                  <a:schemeClr val="dk1"/>
                </a:solidFill>
              </a:rPr>
              <a:t>Psyllobora_vigintimaculata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dataset 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400" y="2571750"/>
            <a:ext cx="1850700" cy="1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3645250" y="4046825"/>
            <a:ext cx="233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Examples of </a:t>
            </a:r>
            <a:r>
              <a:rPr lang="en">
                <a:solidFill>
                  <a:schemeClr val="dk1"/>
                </a:solidFill>
              </a:rPr>
              <a:t>Poecilanthrax_lucifer</a:t>
            </a:r>
            <a:r>
              <a:rPr lang="en">
                <a:solidFill>
                  <a:schemeClr val="dk1"/>
                </a:solidFill>
              </a:rPr>
              <a:t> dataset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600" y="2512550"/>
            <a:ext cx="2203500" cy="1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6556125" y="2112350"/>
            <a:ext cx="1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6899225" y="4385175"/>
            <a:ext cx="27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98.5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Binary classification on classes</a:t>
            </a:r>
            <a:r>
              <a:rPr lang="en"/>
              <a:t> with high similarity 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Text ‘A picture of yellow insect with brown wings’ given to CLIP for ‘Bee’ classification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Total ‘Bee’ Class images = 200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Text ‘A picture yellow insect with invisible/ transparent wings’ given to CLIP for Other Bee classification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Total ‘Bug’ Class images = 200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300" y="2539200"/>
            <a:ext cx="2010000" cy="17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50" y="2571750"/>
            <a:ext cx="2298525" cy="16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175" y="2445768"/>
            <a:ext cx="2298524" cy="1943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311700" y="4469025"/>
            <a:ext cx="24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Poecilanthrax_lucifer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2910250" y="4469025"/>
            <a:ext cx="20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Eristalis_transversa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6044338" y="2045575"/>
            <a:ext cx="17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Confusion matrix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6374050" y="4469025"/>
            <a:ext cx="14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62%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Multiclass classification (6 classes), first attempt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0" y="1210050"/>
            <a:ext cx="1685975" cy="12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650" y="1065875"/>
            <a:ext cx="1685975" cy="12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1838" y="1065875"/>
            <a:ext cx="1469725" cy="12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050" y="3177100"/>
            <a:ext cx="1568400" cy="10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2710" y="3111124"/>
            <a:ext cx="1338715" cy="12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1438" y="3111125"/>
            <a:ext cx="1568400" cy="11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9">
            <a:alphaModFix/>
          </a:blip>
          <a:srcRect b="-2230" l="1700" r="-1700" t="2230"/>
          <a:stretch/>
        </p:blipFill>
        <p:spPr>
          <a:xfrm>
            <a:off x="6386975" y="1712988"/>
            <a:ext cx="2661150" cy="277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7146325" y="4537225"/>
            <a:ext cx="13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78%</a:t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90100" y="2487725"/>
            <a:ext cx="23823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picture of black color insect with orange head</a:t>
            </a:r>
            <a:endParaRPr sz="8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432038" y="2305475"/>
            <a:ext cx="18051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picture of white bug with black color spots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4603750" y="2343550"/>
            <a:ext cx="16860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picture of a yellow insect with brown wings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288600" y="4260575"/>
            <a:ext cx="18051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picture of green color insect without wings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2074500" y="4306200"/>
            <a:ext cx="23823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picture of white color insect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4476000" y="4306200"/>
            <a:ext cx="2283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picture of insect with black spots on brown wings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6866900" y="1165263"/>
            <a:ext cx="17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Confusion matrix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</a:t>
            </a: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850" y="1443625"/>
            <a:ext cx="2416450" cy="250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21534" y="1065875"/>
            <a:ext cx="4887483" cy="1255804"/>
            <a:chOff x="421534" y="1065875"/>
            <a:chExt cx="4887483" cy="1255804"/>
          </a:xfrm>
        </p:grpSpPr>
        <p:pic>
          <p:nvPicPr>
            <p:cNvPr id="152" name="Google Shape;15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534" y="1193213"/>
              <a:ext cx="1485944" cy="1128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45907" y="1065875"/>
              <a:ext cx="1485944" cy="1128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13666" y="1065875"/>
              <a:ext cx="1295351" cy="11284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" name="Google Shape;15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768" y="2930547"/>
            <a:ext cx="1382319" cy="8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2570" y="2872276"/>
            <a:ext cx="1179885" cy="107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4632" y="3035127"/>
            <a:ext cx="1382319" cy="101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90100" y="2321679"/>
            <a:ext cx="20997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photo of black color beetle with orange head, a type of insect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2145900" y="2156500"/>
            <a:ext cx="2099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photo of white bug with black color spots, a type of insect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4068225" y="2194350"/>
            <a:ext cx="2099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photo of a yellow insect with brown wings , a type of insect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265049" y="3887492"/>
            <a:ext cx="1590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picture of green color insect 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1839013" y="4147089"/>
            <a:ext cx="209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photo of white color insect, a type of moth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3955639" y="3927789"/>
            <a:ext cx="2012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picture of insect with black spots on brown wings, a type of butterfly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 between planthopper and moth</a:t>
            </a:r>
            <a:endParaRPr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11700" y="1139150"/>
            <a:ext cx="3898500" cy="3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Planthopper -&gt; Used Light green insect, looks like petal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Moth - </a:t>
            </a: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a photo of white color insect, a type of moth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950" y="1468675"/>
            <a:ext cx="3570099" cy="29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7" y="3004352"/>
            <a:ext cx="1382319" cy="101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475" y="3004350"/>
            <a:ext cx="1507277" cy="9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mode features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11700" y="1200725"/>
            <a:ext cx="3921600" cy="3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planthopper - a photo of light green color insect,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 a type of planthopper, looks like peas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Moth - </a:t>
            </a: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a photo of white color insect, a type of moth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876" y="1366750"/>
            <a:ext cx="3754050" cy="30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